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9" r:id="rId7"/>
    <p:sldId id="282" r:id="rId8"/>
    <p:sldId id="288" r:id="rId9"/>
    <p:sldId id="284" r:id="rId10"/>
    <p:sldId id="292" r:id="rId11"/>
    <p:sldId id="293" r:id="rId12"/>
    <p:sldId id="294" r:id="rId13"/>
    <p:sldId id="290" r:id="rId14"/>
    <p:sldId id="291" r:id="rId15"/>
    <p:sldId id="285"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Core Message</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Event Driven Robo Advisor in Currency Markets with Crystal Ball for upcoming Announcements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Questions &amp; Why</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Can we recommend with high enough confidence based on Consensus predictions?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Solutions &amp; Findings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What was our performance’s confidence interval [   ] from the recommendations?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7468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Core Message</a:t>
          </a:r>
        </a:p>
      </dsp:txBody>
      <dsp:txXfrm>
        <a:off x="4228" y="1674437"/>
        <a:ext cx="3088125" cy="463218"/>
      </dsp:txXfrm>
    </dsp:sp>
    <dsp:sp modelId="{DD091D0A-5A25-4241-91F3-18D32B0BDD4F}">
      <dsp:nvSpPr>
        <dsp:cNvPr id="0" name=""/>
        <dsp:cNvSpPr/>
      </dsp:nvSpPr>
      <dsp:spPr>
        <a:xfrm>
          <a:off x="4228"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Event Driven Robo Advisor in Currency Markets with Crystal Ball for upcoming Announcements</a:t>
          </a:r>
        </a:p>
      </dsp:txBody>
      <dsp:txXfrm>
        <a:off x="4228" y="2192964"/>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Questions &amp; Why</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 we recommend with high enough confidence based on Consensus predictions?</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Solutions &amp; Findings</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What was our performance’s confidence interval [   ] from the recommendations?</a:t>
          </a:r>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br>
              <a:rPr lang="en-US" sz="4000" dirty="0"/>
            </a:br>
            <a:br>
              <a:rPr lang="en-US" sz="4000" dirty="0"/>
            </a:br>
            <a:br>
              <a:rPr lang="en-US" sz="4000" dirty="0"/>
            </a:br>
            <a:r>
              <a:rPr lang="en-US" sz="4000" dirty="0"/>
              <a:t>The Currency Forecast: </a:t>
            </a:r>
            <a:br>
              <a:rPr lang="en-US" sz="4000" dirty="0"/>
            </a:br>
            <a:br>
              <a:rPr lang="en-US" sz="4000" dirty="0"/>
            </a:br>
            <a:r>
              <a:rPr lang="en-US" sz="2000" dirty="0"/>
              <a:t>“Cloudy with a chance of Rain” </a:t>
            </a:r>
            <a:br>
              <a:rPr lang="en-US" sz="2000" dirty="0"/>
            </a:br>
            <a:r>
              <a:rPr lang="en-US" sz="2000" dirty="0"/>
              <a:t>   - for the Individual Investor</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sz="2300" dirty="0">
                <a:solidFill>
                  <a:srgbClr val="5792BA"/>
                </a:solidFill>
              </a:rPr>
              <a:t>Levi Christian;</a:t>
            </a:r>
            <a:r>
              <a:rPr lang="en-US" dirty="0">
                <a:solidFill>
                  <a:srgbClr val="5792BA"/>
                </a:solidFill>
              </a:rPr>
              <a:t> James Pak; Troy Wilson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038AB97-198F-4565-9731-6FBDAB05A830}"/>
              </a:ext>
            </a:extLst>
          </p:cNvPr>
          <p:cNvPicPr>
            <a:picLocks noGrp="1" noChangeAspect="1"/>
          </p:cNvPicPr>
          <p:nvPr>
            <p:ph idx="1"/>
          </p:nvPr>
        </p:nvPicPr>
        <p:blipFill>
          <a:blip r:embed="rId3"/>
          <a:stretch>
            <a:fillRect/>
          </a:stretch>
        </p:blipFill>
        <p:spPr>
          <a:xfrm>
            <a:off x="643467" y="975361"/>
            <a:ext cx="10905066" cy="4907278"/>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DEEC295-4653-4109-9EB1-38843E290EEE}"/>
              </a:ext>
            </a:extLst>
          </p:cNvPr>
          <p:cNvPicPr>
            <a:picLocks noGrp="1" noChangeAspect="1"/>
          </p:cNvPicPr>
          <p:nvPr>
            <p:ph idx="1"/>
          </p:nvPr>
        </p:nvPicPr>
        <p:blipFill>
          <a:blip r:embed="rId3"/>
          <a:stretch>
            <a:fillRect/>
          </a:stretch>
        </p:blipFill>
        <p:spPr>
          <a:xfrm>
            <a:off x="889397" y="643467"/>
            <a:ext cx="10413205" cy="557106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25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lnSpcReduction="10000"/>
          </a:bodyPr>
          <a:lstStyle/>
          <a:p>
            <a:r>
              <a:rPr lang="en-US" dirty="0"/>
              <a:t>We found that the currency volatility caused by the event / news announcements generates opportunities for the individual investor to profit in both the short and long terms. </a:t>
            </a:r>
          </a:p>
          <a:p>
            <a:r>
              <a:rPr lang="en-US" dirty="0"/>
              <a:t>We did expect to find this result, but it was much more difficult than anticipated to include both Long/Short recommendations to properly analyze via Monte Carlo.</a:t>
            </a:r>
          </a:p>
          <a:p>
            <a:r>
              <a:rPr lang="en-US" dirty="0"/>
              <a:t>We also had to manually input a “Key Value Indicator” to assist with the calculations. We believe this KVI can be automatically produced via NLP, and ML can assist with the “weighted impact” of each news event.</a:t>
            </a:r>
          </a:p>
          <a:p>
            <a:endParaRPr lang="en-US" dirty="0"/>
          </a:p>
        </p:txBody>
      </p:sp>
    </p:spTree>
    <p:extLst>
      <p:ext uri="{BB962C8B-B14F-4D97-AF65-F5344CB8AC3E}">
        <p14:creationId xmlns:p14="http://schemas.microsoft.com/office/powerpoint/2010/main" val="222180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Postmortem</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92500"/>
          </a:bodyPr>
          <a:lstStyle/>
          <a:p>
            <a:r>
              <a:rPr lang="en-US" dirty="0"/>
              <a:t>It was difficult to scrape/clean the data effectively enough to be able to utilize for the analysis. Once completed, we did see a greater opportunity to expand our recommendations in both directions (Long/Short).</a:t>
            </a:r>
          </a:p>
          <a:p>
            <a:r>
              <a:rPr lang="en-US" dirty="0"/>
              <a:t>We believe with additional time for research, we can add this additional dimension to provide even greater returns over the same holding periods.</a:t>
            </a:r>
          </a:p>
          <a:p>
            <a:r>
              <a:rPr lang="en-US" dirty="0"/>
              <a:t>Our next iteration beyond that would involve exploring Time Series Analysis to provide additional indicators, Natural Language Processing to automate the KVI, and Machine Learning to produce our own “Forecast Consensus” to streamline the entire recommendation process for full automation on a weekly basis.</a:t>
            </a:r>
          </a:p>
          <a:p>
            <a:pPr marL="36900" indent="0">
              <a:buNone/>
            </a:pPr>
            <a:endParaRPr lang="en-US" dirty="0"/>
          </a:p>
        </p:txBody>
      </p:sp>
    </p:spTree>
    <p:extLst>
      <p:ext uri="{BB962C8B-B14F-4D97-AF65-F5344CB8AC3E}">
        <p14:creationId xmlns:p14="http://schemas.microsoft.com/office/powerpoint/2010/main" val="335024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1370693" y="4243997"/>
            <a:ext cx="9440034" cy="1059644"/>
          </a:xfrm>
        </p:spPr>
        <p:txBody>
          <a:bodyPr vert="horz" lIns="91440" tIns="45720" rIns="91440" bIns="45720" rtlCol="0" anchor="b">
            <a:normAutofit/>
          </a:bodyPr>
          <a:lstStyle/>
          <a:p>
            <a:r>
              <a:rPr lang="en-US" sz="4800"/>
              <a:t>Questions?</a:t>
            </a:r>
          </a:p>
        </p:txBody>
      </p:sp>
      <p:pic>
        <p:nvPicPr>
          <p:cNvPr id="18" name="Picture 1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4" name="Content Placeholder 3">
            <a:extLst>
              <a:ext uri="{FF2B5EF4-FFF2-40B4-BE49-F238E27FC236}">
                <a16:creationId xmlns:a16="http://schemas.microsoft.com/office/drawing/2014/main" id="{68AF2552-26DE-4D5B-B222-03C830B79F89}"/>
              </a:ext>
            </a:extLst>
          </p:cNvPr>
          <p:cNvPicPr>
            <a:picLocks noGrp="1" noChangeAspect="1"/>
          </p:cNvPicPr>
          <p:nvPr>
            <p:ph idx="1"/>
          </p:nvPr>
        </p:nvPicPr>
        <p:blipFill rotWithShape="1">
          <a:blip r:embed="rId4"/>
          <a:srcRect t="14190" r="1" b="13176"/>
          <a:stretch/>
        </p:blipFill>
        <p:spPr>
          <a:xfrm>
            <a:off x="3137916" y="715207"/>
            <a:ext cx="5916168" cy="3108960"/>
          </a:xfrm>
          <a:prstGeom prst="rect">
            <a:avLst/>
          </a:prstGeom>
        </p:spPr>
      </p:pic>
    </p:spTree>
    <p:extLst>
      <p:ext uri="{BB962C8B-B14F-4D97-AF65-F5344CB8AC3E}">
        <p14:creationId xmlns:p14="http://schemas.microsoft.com/office/powerpoint/2010/main" val="111824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Motivation &amp; Summary Slide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66530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3A7C-7A84-4983-ABC2-9E270A71EF1E}"/>
              </a:ext>
            </a:extLst>
          </p:cNvPr>
          <p:cNvSpPr>
            <a:spLocks noGrp="1"/>
          </p:cNvSpPr>
          <p:nvPr>
            <p:ph type="title"/>
          </p:nvPr>
        </p:nvSpPr>
        <p:spPr>
          <a:xfrm>
            <a:off x="913795" y="117476"/>
            <a:ext cx="10353762" cy="949326"/>
          </a:xfrm>
        </p:spPr>
        <p:txBody>
          <a:bodyPr/>
          <a:lstStyle/>
          <a:p>
            <a:r>
              <a:rPr lang="en-US" dirty="0"/>
              <a:t>Historical Precedence</a:t>
            </a:r>
          </a:p>
        </p:txBody>
      </p:sp>
      <p:sp>
        <p:nvSpPr>
          <p:cNvPr id="3" name="Content Placeholder 2">
            <a:extLst>
              <a:ext uri="{FF2B5EF4-FFF2-40B4-BE49-F238E27FC236}">
                <a16:creationId xmlns:a16="http://schemas.microsoft.com/office/drawing/2014/main" id="{F4F2DDD2-CC6E-4E30-A0DF-6F24ED3EF6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B9C419-9659-4307-A364-5A344CBD8433}"/>
              </a:ext>
            </a:extLst>
          </p:cNvPr>
          <p:cNvPicPr>
            <a:picLocks noChangeAspect="1"/>
          </p:cNvPicPr>
          <p:nvPr/>
        </p:nvPicPr>
        <p:blipFill>
          <a:blip r:embed="rId2"/>
          <a:stretch>
            <a:fillRect/>
          </a:stretch>
        </p:blipFill>
        <p:spPr>
          <a:xfrm>
            <a:off x="-5324" y="1158875"/>
            <a:ext cx="12192000" cy="6216650"/>
          </a:xfrm>
          <a:prstGeom prst="rect">
            <a:avLst/>
          </a:prstGeom>
        </p:spPr>
      </p:pic>
    </p:spTree>
    <p:extLst>
      <p:ext uri="{BB962C8B-B14F-4D97-AF65-F5344CB8AC3E}">
        <p14:creationId xmlns:p14="http://schemas.microsoft.com/office/powerpoint/2010/main" val="297952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Hypothesis / Core Questions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a:bodyPr>
          <a:lstStyle/>
          <a:p>
            <a:r>
              <a:rPr lang="en-US" dirty="0"/>
              <a:t>Based on the economic calendar forecasts that highly impact the currency pair (EUR/USD, GBP/USD, USD/JPY), can we provide Buy/Sell/Neutral recommendations within 4 weeks of upcoming news events?</a:t>
            </a:r>
          </a:p>
          <a:p>
            <a:r>
              <a:rPr lang="en-US" dirty="0"/>
              <a:t>Given an initial investment amount from the Individual Investor and assumed 8 week holding periods over 5 years, with what confidence can we produce an expected return for the investor over that holding period?</a:t>
            </a:r>
          </a:p>
          <a:p>
            <a:r>
              <a:rPr lang="en-US" dirty="0"/>
              <a:t>Can we iteratively improve the confidence interval of our recommendations through additional Time Series Analysis, NLP, and Machine Learning?</a:t>
            </a:r>
          </a:p>
          <a:p>
            <a:endParaRPr lang="en-US" dirty="0"/>
          </a:p>
        </p:txBody>
      </p:sp>
    </p:spTree>
    <p:extLst>
      <p:ext uri="{BB962C8B-B14F-4D97-AF65-F5344CB8AC3E}">
        <p14:creationId xmlns:p14="http://schemas.microsoft.com/office/powerpoint/2010/main" val="420299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Data / Data Cleanup &amp; Exploration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77500" lnSpcReduction="20000"/>
          </a:bodyPr>
          <a:lstStyle/>
          <a:p>
            <a:r>
              <a:rPr lang="en-US" dirty="0" err="1"/>
              <a:t>FX_Daily</a:t>
            </a:r>
            <a:r>
              <a:rPr lang="en-US" dirty="0"/>
              <a:t> Pricing Data: Alpha Advantage through </a:t>
            </a:r>
            <a:r>
              <a:rPr lang="en-US" dirty="0" err="1"/>
              <a:t>RapidAPI</a:t>
            </a:r>
            <a:r>
              <a:rPr lang="en-US" dirty="0"/>
              <a:t>:    2001 – 2021</a:t>
            </a:r>
          </a:p>
          <a:p>
            <a:pPr lvl="1"/>
            <a:r>
              <a:rPr lang="en-US" dirty="0"/>
              <a:t>EUR/USD [FXE], GBP/USD [FXB], USD/JPY [FXY]</a:t>
            </a:r>
          </a:p>
          <a:p>
            <a:r>
              <a:rPr lang="en-US" dirty="0"/>
              <a:t>Economic Calendar Data: web scraped from </a:t>
            </a:r>
            <a:r>
              <a:rPr lang="en-US" dirty="0" err="1"/>
              <a:t>BabyPips</a:t>
            </a:r>
            <a:r>
              <a:rPr lang="en-US" dirty="0"/>
              <a:t>:          2017 – 2021</a:t>
            </a:r>
          </a:p>
          <a:p>
            <a:pPr lvl="1"/>
            <a:r>
              <a:rPr lang="en-US" dirty="0"/>
              <a:t>Forecasted vs. Previous Consensus Numbers</a:t>
            </a:r>
          </a:p>
          <a:p>
            <a:pPr lvl="1"/>
            <a:r>
              <a:rPr lang="en-US" dirty="0"/>
              <a:t>Beautifulsoup4 utilization</a:t>
            </a:r>
          </a:p>
          <a:p>
            <a:pPr lvl="1"/>
            <a:r>
              <a:rPr lang="en-US" dirty="0"/>
              <a:t>Key Field Indicator was required </a:t>
            </a:r>
          </a:p>
          <a:p>
            <a:pPr marL="450000" lvl="1" indent="0">
              <a:buNone/>
            </a:pPr>
            <a:endParaRPr lang="en-US" dirty="0"/>
          </a:p>
          <a:p>
            <a:r>
              <a:rPr lang="en-US" dirty="0"/>
              <a:t>Daily Open High Low Close (OHLC) for each currency pair [EUR/USD; GBP/USD; USD/JPY] &amp; ETF [FXE, FXB, FXY]</a:t>
            </a:r>
          </a:p>
          <a:p>
            <a:r>
              <a:rPr lang="en-US" dirty="0"/>
              <a:t>Scraped Data: Currency, Date/Time Stamp, High Impact Announcement, Forecast, Previous, Actual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9219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913796" y="643465"/>
            <a:ext cx="3382638" cy="1370605"/>
          </a:xfrm>
        </p:spPr>
        <p:txBody>
          <a:bodyPr>
            <a:normAutofit/>
          </a:bodyPr>
          <a:lstStyle/>
          <a:p>
            <a:pPr algn="l"/>
            <a:r>
              <a:rPr lang="en-US" sz="3000"/>
              <a:t>Data Analysis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a:xfrm>
            <a:off x="913796" y="2247153"/>
            <a:ext cx="3358084" cy="3544046"/>
          </a:xfrm>
        </p:spPr>
        <p:txBody>
          <a:bodyPr>
            <a:normAutofit/>
          </a:bodyPr>
          <a:lstStyle/>
          <a:p>
            <a:r>
              <a:rPr lang="en-US" sz="1800"/>
              <a:t>Buy/Sell/Neutral Recommendations on Previous vs. Forecast Analysis</a:t>
            </a:r>
          </a:p>
          <a:p>
            <a:r>
              <a:rPr lang="en-US" sz="1800"/>
              <a:t>Monte Carlo performance prediction on Long directional bias on ETFs for basis of comparison/benchmark for each currency pair</a:t>
            </a:r>
          </a:p>
          <a:p>
            <a:pPr marL="36900" indent="0">
              <a:buNone/>
            </a:pPr>
            <a:endParaRPr lang="en-US" sz="1800"/>
          </a:p>
        </p:txBody>
      </p:sp>
      <p:pic>
        <p:nvPicPr>
          <p:cNvPr id="6" name="Picture 5">
            <a:extLst>
              <a:ext uri="{FF2B5EF4-FFF2-40B4-BE49-F238E27FC236}">
                <a16:creationId xmlns:a16="http://schemas.microsoft.com/office/drawing/2014/main" id="{794EFEA1-FD7A-42ED-B023-011BEA1BE9CE}"/>
              </a:ext>
            </a:extLst>
          </p:cNvPr>
          <p:cNvPicPr>
            <a:picLocks noChangeAspect="1"/>
          </p:cNvPicPr>
          <p:nvPr/>
        </p:nvPicPr>
        <p:blipFill>
          <a:blip r:embed="rId3"/>
          <a:stretch>
            <a:fillRect/>
          </a:stretch>
        </p:blipFill>
        <p:spPr>
          <a:xfrm>
            <a:off x="5243277" y="643466"/>
            <a:ext cx="5977326" cy="5147733"/>
          </a:xfrm>
          <a:prstGeom prst="rect">
            <a:avLst/>
          </a:prstGeom>
        </p:spPr>
      </p:pic>
    </p:spTree>
    <p:extLst>
      <p:ext uri="{BB962C8B-B14F-4D97-AF65-F5344CB8AC3E}">
        <p14:creationId xmlns:p14="http://schemas.microsoft.com/office/powerpoint/2010/main" val="92156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82154E0-774B-4C65-853F-070FF83F6966}"/>
              </a:ext>
            </a:extLst>
          </p:cNvPr>
          <p:cNvPicPr>
            <a:picLocks noGrp="1" noChangeAspect="1"/>
          </p:cNvPicPr>
          <p:nvPr>
            <p:ph idx="1"/>
          </p:nvPr>
        </p:nvPicPr>
        <p:blipFill rotWithShape="1">
          <a:blip r:embed="rId3"/>
          <a:srcRect l="21131" r="9380"/>
          <a:stretch/>
        </p:blipFill>
        <p:spPr>
          <a:xfrm>
            <a:off x="651062" y="643467"/>
            <a:ext cx="10905066" cy="5571066"/>
          </a:xfrm>
          <a:prstGeom prst="rect">
            <a:avLst/>
          </a:prstGeom>
        </p:spPr>
      </p:pic>
    </p:spTree>
    <p:extLst>
      <p:ext uri="{BB962C8B-B14F-4D97-AF65-F5344CB8AC3E}">
        <p14:creationId xmlns:p14="http://schemas.microsoft.com/office/powerpoint/2010/main" val="62172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763AD3-AE2A-4D4A-B1F5-9F2CDC534768}"/>
              </a:ext>
            </a:extLst>
          </p:cNvPr>
          <p:cNvPicPr>
            <a:picLocks noGrp="1" noChangeAspect="1"/>
          </p:cNvPicPr>
          <p:nvPr>
            <p:ph idx="1"/>
          </p:nvPr>
        </p:nvPicPr>
        <p:blipFill rotWithShape="1">
          <a:blip r:embed="rId3"/>
          <a:srcRect l="27611" r="2900"/>
          <a:stretch/>
        </p:blipFill>
        <p:spPr>
          <a:xfrm>
            <a:off x="643467" y="643467"/>
            <a:ext cx="10905066" cy="5571066"/>
          </a:xfrm>
          <a:prstGeom prst="rect">
            <a:avLst/>
          </a:prstGeom>
        </p:spPr>
      </p:pic>
    </p:spTree>
    <p:extLst>
      <p:ext uri="{BB962C8B-B14F-4D97-AF65-F5344CB8AC3E}">
        <p14:creationId xmlns:p14="http://schemas.microsoft.com/office/powerpoint/2010/main" val="254973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66EE905-4DEC-4F4E-8D7F-AC761FF36FAB}"/>
              </a:ext>
            </a:extLst>
          </p:cNvPr>
          <p:cNvPicPr>
            <a:picLocks noGrp="1" noChangeAspect="1"/>
          </p:cNvPicPr>
          <p:nvPr>
            <p:ph idx="1"/>
          </p:nvPr>
        </p:nvPicPr>
        <p:blipFill rotWithShape="1">
          <a:blip r:embed="rId3"/>
          <a:srcRect l="29043"/>
          <a:stretch/>
        </p:blipFill>
        <p:spPr>
          <a:xfrm>
            <a:off x="643467" y="643467"/>
            <a:ext cx="10905066" cy="5571066"/>
          </a:xfrm>
          <a:prstGeom prst="rect">
            <a:avLst/>
          </a:prstGeom>
        </p:spPr>
      </p:pic>
    </p:spTree>
    <p:extLst>
      <p:ext uri="{BB962C8B-B14F-4D97-AF65-F5344CB8AC3E}">
        <p14:creationId xmlns:p14="http://schemas.microsoft.com/office/powerpoint/2010/main" val="324416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560</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Nova</vt:lpstr>
      <vt:lpstr>Arial Nova Light</vt:lpstr>
      <vt:lpstr>Wingdings 2</vt:lpstr>
      <vt:lpstr>SlateVTI</vt:lpstr>
      <vt:lpstr>   The Currency Forecast:   “Cloudy with a chance of Rain”     - for the Individual Investor </vt:lpstr>
      <vt:lpstr>Motivation &amp; Summary Slide</vt:lpstr>
      <vt:lpstr>Historical Precedence</vt:lpstr>
      <vt:lpstr>Hypothesis / Core Questions</vt:lpstr>
      <vt:lpstr>Data / Data Cleanup &amp; Exploration</vt:lpstr>
      <vt:lpstr>Data Analysis</vt:lpstr>
      <vt:lpstr>PowerPoint Presentation</vt:lpstr>
      <vt:lpstr>PowerPoint Presentation</vt:lpstr>
      <vt:lpstr>PowerPoint Presentation</vt:lpstr>
      <vt:lpstr>PowerPoint Presentation</vt:lpstr>
      <vt:lpstr>PowerPoint Presentation</vt:lpstr>
      <vt:lpstr>Discussion</vt:lpstr>
      <vt:lpstr>Postmortem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Currency Forecast:   “Cloudy with a chance of Rain”     - for the Individual Investor </dc:title>
  <dc:creator>Troy Wilson</dc:creator>
  <cp:lastModifiedBy>Troy Wilson</cp:lastModifiedBy>
  <cp:revision>1</cp:revision>
  <dcterms:created xsi:type="dcterms:W3CDTF">2021-01-05T00:57:01Z</dcterms:created>
  <dcterms:modified xsi:type="dcterms:W3CDTF">2021-01-05T00:58:55Z</dcterms:modified>
</cp:coreProperties>
</file>